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7" r:id="rId2"/>
    <p:sldId id="283" r:id="rId3"/>
    <p:sldId id="301" r:id="rId4"/>
    <p:sldId id="298" r:id="rId5"/>
    <p:sldId id="299" r:id="rId6"/>
    <p:sldId id="315" r:id="rId7"/>
    <p:sldId id="264" r:id="rId8"/>
    <p:sldId id="317" r:id="rId9"/>
    <p:sldId id="313" r:id="rId10"/>
    <p:sldId id="261" r:id="rId11"/>
    <p:sldId id="321" r:id="rId12"/>
    <p:sldId id="322" r:id="rId13"/>
    <p:sldId id="270" r:id="rId14"/>
    <p:sldId id="323" r:id="rId15"/>
    <p:sldId id="324" r:id="rId16"/>
    <p:sldId id="284" r:id="rId17"/>
    <p:sldId id="285" r:id="rId18"/>
    <p:sldId id="286" r:id="rId19"/>
    <p:sldId id="287" r:id="rId20"/>
    <p:sldId id="288" r:id="rId21"/>
    <p:sldId id="269" r:id="rId22"/>
    <p:sldId id="278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0" r:id="rId31"/>
    <p:sldId id="282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3902"/>
  </p:normalViewPr>
  <p:slideViewPr>
    <p:cSldViewPr>
      <p:cViewPr varScale="1">
        <p:scale>
          <a:sx n="67" d="100"/>
          <a:sy n="67" d="100"/>
        </p:scale>
        <p:origin x="11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B561B8-B03A-4CFA-B317-9E7B8E629D86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5EC6-E0FA-40EB-801B-B4DC30A435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23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8AD1-BD5B-4571-8F5F-8D99205448AF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9001-9877-4C76-8173-54193C2DE6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67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EA15-6010-48D1-B389-089AC2521DD4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5431-ED6B-4BD9-955B-399DE40534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31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B2C3-04BB-4DEA-BF5F-44A55E1AD2B5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68B6-6B87-4F3A-A291-C03F48C265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4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6BB7-A9D6-4B96-890D-3695924BF7BB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A4D2-9385-4F81-80D5-0D2ECA2265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163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DC77-617B-4441-93C1-EEB3773DE291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EAA0-C332-4182-987A-710B0800A1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3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C178-83BC-4943-819A-2972BCF0EBC7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7E40-14CD-43F8-8A99-C2307F0C3F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842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91C-573A-4C49-AC4F-C4C1559FBC19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A745-9D67-41EF-B9E3-F624493A9A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94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2C95-6347-4DC9-9A29-76685D229F35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EDD5-D4C5-40D1-B20E-B07E5A6084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15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9464-8567-4E5A-9B65-ABB1D43457A5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C844-CBBB-49DB-BCEC-C29FEEF706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FE02-749D-4A12-865D-C16D446FE92A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BA0A-B62B-47B9-B646-5BB61A62F6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2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2DB8-9F71-4A8E-9EF4-978F3D6F7C0C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B507-C7B3-41DB-AC10-FC171DC609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9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62F73-7ACF-4762-9326-32519F8E6FD6}" type="datetimeFigureOut">
              <a:rPr lang="en-US"/>
              <a:pPr>
                <a:defRPr/>
              </a:pPr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2B6FCF-6A02-4F08-88AC-F8411BA11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8975"/>
            <a:ext cx="8458200" cy="1470025"/>
          </a:xfrm>
        </p:spPr>
        <p:txBody>
          <a:bodyPr/>
          <a:lstStyle/>
          <a:p>
            <a:r>
              <a:rPr lang="en-US" b="1" dirty="0"/>
              <a:t>Statistical methods in epidemiology. Meta-Analysis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75025"/>
            <a:ext cx="7467600" cy="17526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FA.Iskakova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/>
              <a:t>tilahunigatu@yahoo.com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D72974-B39B-493A-B558-195563F86CC3}" type="slidenum">
              <a:rPr lang="en-US" altLang="en-US" sz="1050"/>
              <a:pPr eaLnBrk="1" hangingPunct="1"/>
              <a:t>10</a:t>
            </a:fld>
            <a:endParaRPr lang="en-US" altLang="en-US" sz="105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Chi-square statistics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/>
              <a:t> Chi-square tests whether there is an association between two categorical variables</a:t>
            </a:r>
          </a:p>
          <a:p>
            <a:pPr eaLnBrk="1" hangingPunct="1">
              <a:buFontTx/>
              <a:buNone/>
            </a:pPr>
            <a:r>
              <a:rPr lang="en-US" altLang="en-US" sz="3100" dirty="0"/>
              <a:t>Ho: There is no association between row &amp; column variables</a:t>
            </a:r>
          </a:p>
          <a:p>
            <a:pPr eaLnBrk="1" hangingPunct="1">
              <a:buFontTx/>
              <a:buNone/>
            </a:pPr>
            <a:r>
              <a:rPr lang="en-US" altLang="en-US" sz="3100" dirty="0"/>
              <a:t>Ha: There is an association between row and column variables</a:t>
            </a:r>
          </a:p>
          <a:p>
            <a:pPr eaLnBrk="1" hangingPunct="1">
              <a:buFontTx/>
              <a:buNone/>
            </a:pPr>
            <a:r>
              <a:rPr lang="en-US" altLang="en-US" sz="3100" dirty="0"/>
              <a:t>Chi-square statistic has a degree of freedom (r-1)(c-1), where r is number of rows &amp; c number of columns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     </a:t>
            </a:r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5E5B9AD-76C9-45BF-9F28-9233BBFCC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45021"/>
              </p:ext>
            </p:extLst>
          </p:nvPr>
        </p:nvGraphicFramePr>
        <p:xfrm>
          <a:off x="533399" y="4314825"/>
          <a:ext cx="8153401" cy="11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0683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804672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85779874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170203481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 X</a:t>
                      </a:r>
                      <a:r>
                        <a:rPr lang="en-US" alt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=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l-GR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u="sng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(O - E)</a:t>
                      </a:r>
                      <a:r>
                        <a:rPr lang="en-US" altLang="en-US" u="sng" baseline="300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       E      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O: Observed cells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E: Expected cells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Expected value =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u="sng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(Row total)X(Column total)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Grand total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l-GR" altLang="en-US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=       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u="sng" dirty="0">
                          <a:solidFill>
                            <a:schemeClr val="tx1"/>
                          </a:solidFill>
                        </a:rPr>
                        <a:t>(/ad-</a:t>
                      </a:r>
                      <a:r>
                        <a:rPr lang="en-US" altLang="en-US" u="sng" dirty="0" err="1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en-US" u="sng" dirty="0">
                          <a:solidFill>
                            <a:schemeClr val="tx1"/>
                          </a:solidFill>
                        </a:rPr>
                        <a:t>/-n/2)</a:t>
                      </a:r>
                      <a:r>
                        <a:rPr lang="en-US" altLang="en-US" u="sng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u="sng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)(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a+c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)(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c+d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)(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b+d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1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4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/>
              <a:t>tilahunigatu@yahoo.com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EF5EF9-5078-4573-B889-BF86D61AE563}" type="slidenum">
              <a:rPr lang="en-US" altLang="en-US" sz="1050"/>
              <a:pPr eaLnBrk="1" hangingPunct="1"/>
              <a:t>11</a:t>
            </a:fld>
            <a:endParaRPr lang="en-US" altLang="en-US" sz="105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Odds ratio (OR)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  <a:r>
              <a:rPr lang="en-US" altLang="en-US" sz="2400" dirty="0"/>
              <a:t>Odds ratio is the ratio of odds of exposure among diseased to odds of exposure among non-diseased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Odds of an event E is the ratio of probability of the event to its complement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Odds of exposure among exposed=a/c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Odds of exposure among non-diseased=b/d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OR = </a:t>
            </a:r>
            <a:r>
              <a:rPr lang="en-US" altLang="en-US" sz="2400" u="sng" dirty="0"/>
              <a:t>Odds of exposure among 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Odds of exposure among non-diseased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OR= (a/c)/(b/d);    OR= ad/</a:t>
            </a:r>
            <a:r>
              <a:rPr lang="en-US" altLang="en-US" sz="2400" dirty="0" err="1"/>
              <a:t>bc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9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6AEC1B-2532-4B58-B9AF-EC0DEF562A98}" type="slidenum">
              <a:rPr lang="en-US" altLang="en-US" sz="1050"/>
              <a:pPr eaLnBrk="1" hangingPunct="1"/>
              <a:t>12</a:t>
            </a:fld>
            <a:endParaRPr lang="en-US" altLang="en-US" sz="105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Relative risk (RR)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Expresses risk of developing a diseases in exposed group (a + b) as compared to non-exposed group (c + d)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RR    = </a:t>
            </a:r>
            <a:r>
              <a:rPr lang="en-US" altLang="en-US" sz="2400" u="sng" dirty="0"/>
              <a:t>Incidence (risk) among exposed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Incidence (risk) among non-exposed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RR= </a:t>
            </a:r>
            <a:r>
              <a:rPr lang="en-US" altLang="en-US" sz="2400" u="sng" dirty="0"/>
              <a:t>a/(</a:t>
            </a:r>
            <a:r>
              <a:rPr lang="en-US" altLang="en-US" sz="2400" u="sng" dirty="0" err="1"/>
              <a:t>a+b</a:t>
            </a:r>
            <a:r>
              <a:rPr lang="en-US" altLang="en-US" sz="2400" u="sng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c/(</a:t>
            </a:r>
            <a:r>
              <a:rPr lang="en-US" altLang="en-US" sz="2400" dirty="0" err="1"/>
              <a:t>c+d</a:t>
            </a:r>
            <a:r>
              <a:rPr lang="en-US" altLang="en-US" sz="2400" dirty="0"/>
              <a:t>)</a:t>
            </a:r>
          </a:p>
          <a:p>
            <a:pPr eaLnBrk="1" hangingPunct="1">
              <a:buNone/>
            </a:pPr>
            <a:r>
              <a:rPr lang="en-US" altLang="en-US" sz="2000" i="1" dirty="0"/>
              <a:t>What does a RR of 2 mean?  Thus a relative risk of 2 means the exposed group is two times at a higher risk when compared to non-exposed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Strength of association: High if RR</a:t>
            </a:r>
            <a:r>
              <a:rPr lang="en-US" altLang="en-US" sz="2200" u="sng" dirty="0"/>
              <a:t>&gt;</a:t>
            </a:r>
            <a:r>
              <a:rPr lang="en-US" altLang="en-US" sz="2200" dirty="0"/>
              <a:t>3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                                         Moderate if RR is between 1.5 &amp; 2.9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                                          Weak if RR is between 1.2 &amp; 1.4</a:t>
            </a:r>
          </a:p>
          <a:p>
            <a:pPr eaLnBrk="1" hangingPunct="1"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14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Attributable Risk (AR)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2600" dirty="0"/>
              <a:t>AR indicates how much of the risk is due to /attributable/ to the exposure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 Quantifies the excess risk in the exposed that can be attributable to the exposure by removing the risk of the disease occurred due to other causes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AR= Risk (incidence) in exposed- Risk (incidence) in non-exposed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AR= {a/(</a:t>
            </a:r>
            <a:r>
              <a:rPr lang="en-US" altLang="en-US" sz="2600" dirty="0" err="1"/>
              <a:t>a+b</a:t>
            </a:r>
            <a:r>
              <a:rPr lang="en-US" altLang="en-US" sz="2600" dirty="0"/>
              <a:t>)} / {c/(</a:t>
            </a:r>
            <a:r>
              <a:rPr lang="en-US" altLang="en-US" sz="2600" dirty="0" err="1"/>
              <a:t>c+d</a:t>
            </a:r>
            <a:r>
              <a:rPr lang="en-US" altLang="en-US" sz="2600" dirty="0"/>
              <a:t>)}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Attributable risk is also called risk difference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What does attributable risk of 10 mean?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10 of the exposed cases are attributable to the exposure 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By removing the exposure one can prevent 10 cases from getting the disease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907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Attributable risk percent (AR%)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66018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en-US" sz="2400" dirty="0"/>
              <a:t>Estimates the proportion of disease among the exposed that is attributable to the exposure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/>
              <a:t> </a:t>
            </a:r>
          </a:p>
          <a:p>
            <a:pPr algn="just" eaLnBrk="1" hangingPunct="1"/>
            <a:r>
              <a:rPr lang="en-US" altLang="en-US" sz="2400" dirty="0"/>
              <a:t>The proportion of the disease in the exposed that can be eliminated by eliminating the exposure</a:t>
            </a:r>
          </a:p>
          <a:p>
            <a:pPr algn="just" eaLnBrk="1" hangingPunct="1">
              <a:buFontTx/>
              <a:buNone/>
            </a:pPr>
            <a:endParaRPr lang="en-US" altLang="en-US" sz="2400" dirty="0"/>
          </a:p>
          <a:p>
            <a:pPr algn="just" eaLnBrk="1" hangingPunct="1"/>
            <a:r>
              <a:rPr lang="en-US" altLang="en-US" sz="2400" dirty="0"/>
              <a:t>AR%= (</a:t>
            </a:r>
            <a:r>
              <a:rPr lang="en-US" altLang="en-US" sz="2400" u="sng" dirty="0"/>
              <a:t>Risk in exposed – Risk in non-exposed</a:t>
            </a:r>
            <a:r>
              <a:rPr lang="en-US" altLang="en-US" sz="2400" dirty="0"/>
              <a:t>)X100%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/>
              <a:t>                       Risk in non-exposed</a:t>
            </a:r>
          </a:p>
          <a:p>
            <a:pPr algn="just"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200" dirty="0"/>
              <a:t>What does AR% of 10% mean?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10% of the disease can be attributed to the exposure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10% of the disease can be eliminated if we avoid the exposure</a:t>
            </a:r>
          </a:p>
          <a:p>
            <a:pPr algn="just"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674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1C98DF-FF0F-48DF-86E6-B749A8A72CFB}" type="slidenum">
              <a:rPr lang="en-US" altLang="en-US" sz="1050"/>
              <a:pPr eaLnBrk="1" hangingPunct="1"/>
              <a:t>15</a:t>
            </a:fld>
            <a:endParaRPr lang="en-US" altLang="en-US" sz="105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Population Attributable Risk (PAR)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Estimates the rate of disease in total population that is attributable to the exposure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 PAR = Risk in population – Risk in unexposed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 PAR = ARX prevalence rate of exposure</a:t>
            </a:r>
          </a:p>
          <a:p>
            <a:pPr eaLnBrk="1" hangingPunct="1"/>
            <a:r>
              <a:rPr lang="en-US" altLang="en-US" sz="2200" dirty="0"/>
              <a:t>Estimates the proportion of disease in the study population that is attributable to exposure and thus could be eliminated  if the exposure were eliminated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PAR%= </a:t>
            </a:r>
            <a:r>
              <a:rPr lang="en-US" altLang="en-US" sz="2200" u="sng" dirty="0"/>
              <a:t>Risk in population – Risk in unexposed</a:t>
            </a:r>
          </a:p>
          <a:p>
            <a:pPr eaLnBrk="1" hangingPunct="1">
              <a:buFontTx/>
              <a:buNone/>
            </a:pPr>
            <a:r>
              <a:rPr lang="en-US" altLang="en-US" sz="2200" dirty="0"/>
              <a:t>                            Risk in population</a:t>
            </a:r>
          </a:p>
          <a:p>
            <a:pPr eaLnBrk="1" hangingPunct="1"/>
            <a:r>
              <a:rPr lang="en-US" altLang="en-US" sz="2000" b="1" dirty="0"/>
              <a:t>Possible outcomes in studying the relationship between exposure &amp; disease</a:t>
            </a:r>
          </a:p>
          <a:p>
            <a:pPr marL="609600" indent="-609600">
              <a:buNone/>
            </a:pPr>
            <a:r>
              <a:rPr lang="en-US" altLang="en-US" sz="2000" dirty="0"/>
              <a:t>No association  Positive association  Negative association</a:t>
            </a:r>
          </a:p>
          <a:p>
            <a:pPr marL="609600" indent="-609600">
              <a:buNone/>
            </a:pPr>
            <a:r>
              <a:rPr lang="en-US" altLang="en-US" sz="2000" dirty="0"/>
              <a:t>          RR&gt;1             RR=1                         RR&lt;1 (fraction)</a:t>
            </a:r>
          </a:p>
          <a:p>
            <a:pPr marL="609600" indent="-609600">
              <a:buNone/>
            </a:pPr>
            <a:r>
              <a:rPr lang="en-US" altLang="en-US" sz="2000" dirty="0"/>
              <a:t>           AR=0            AR&gt;0                         AR&lt;0 (Negative)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9600" indent="-609600">
              <a:buNone/>
            </a:pPr>
            <a:r>
              <a:rPr lang="en-US" altLang="en-US" sz="2000" dirty="0"/>
              <a:t>          </a:t>
            </a:r>
          </a:p>
          <a:p>
            <a:pPr marL="609600" indent="-609600">
              <a:buFontTx/>
              <a:buAutoNum type="arabicPeriod"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07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statistical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14400" y="153361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Independent samples t-test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7BF9A-0338-134C-A2F2-CF03D435FD4F}"/>
              </a:ext>
            </a:extLst>
          </p:cNvPr>
          <p:cNvSpPr/>
          <p:nvPr/>
        </p:nvSpPr>
        <p:spPr>
          <a:xfrm>
            <a:off x="914400" y="23622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3200" dirty="0">
                <a:latin typeface="+mn-lt"/>
                <a:ea typeface="Times New Roman" panose="02020603050405020304" pitchFamily="18" charset="0"/>
              </a:rPr>
              <a:t>Used to assess whether a statistically significant difference exists in the mean of a continuous outcome variable between two independent groups.</a:t>
            </a: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statistical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14400" y="153361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Paired samples 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688A5-0174-0241-9CA2-2498D29CE6A3}"/>
              </a:ext>
            </a:extLst>
          </p:cNvPr>
          <p:cNvSpPr/>
          <p:nvPr/>
        </p:nvSpPr>
        <p:spPr>
          <a:xfrm>
            <a:off x="914400" y="2590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Used on paired or matched samples; that is, for each data point from one sample there is a corresponding data point from second sample, and both data points are collected from same source.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3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statistical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14400" y="153361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One-way analysis of variance (ANOVA)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914400" y="2514600"/>
            <a:ext cx="74834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 extension of independent samples t-test; used when you wish to compare at least 3 group means.  “</a:t>
            </a:r>
            <a:r>
              <a:rPr lang="en-US" sz="32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One-way” 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indicates a single factor or characteristic (independent variable) is being investigated.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4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statistical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14400" y="153361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Linear correlation coefficient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914400" y="2514600"/>
            <a:ext cx="7483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latin typeface="+mn-lt"/>
              </a:rPr>
              <a:t>Used to determine whether a statistically significant linear relationship exists between two continuous variables (i.e. between pairs of (x, y) data in a sample).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algn="l"/>
            <a:r>
              <a:rPr lang="en-US" b="1" dirty="0"/>
              <a:t>Objectives: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73D75-76F9-4B73-80B0-C0FA6DD6C072}"/>
              </a:ext>
            </a:extLst>
          </p:cNvPr>
          <p:cNvSpPr/>
          <p:nvPr/>
        </p:nvSpPr>
        <p:spPr>
          <a:xfrm>
            <a:off x="762000" y="1676400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Measures of disease occurrence;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Measures of association between risk factors and health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Estimation of attributable fractions of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Demonstrate proficiency in making refined interpretations of statistical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1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statistical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14400" y="153361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Chi-square 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914400" y="2514600"/>
            <a:ext cx="74834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latin typeface="+mn-lt"/>
              </a:rPr>
              <a:t>Used to assess whether an association exists between two categorical variables (or to test whether these two variables are independent of each other).</a:t>
            </a:r>
          </a:p>
        </p:txBody>
      </p:sp>
    </p:spTree>
    <p:extLst>
      <p:ext uri="{BB962C8B-B14F-4D97-AF65-F5344CB8AC3E}">
        <p14:creationId xmlns:p14="http://schemas.microsoft.com/office/powerpoint/2010/main" val="229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b="1" i="1" dirty="0"/>
              <a:t>Exercise #1: Relationship between gender &amp; prevalent hypertension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/>
          <a:lstStyle/>
          <a:p>
            <a:r>
              <a:rPr lang="en-US" dirty="0"/>
              <a:t>What test(s)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211" y="2372769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Chi-square/Odds Ratio (OR)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145337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Why? </a:t>
            </a:r>
            <a:r>
              <a:rPr lang="en-US" sz="3200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hi-square is employed to determine whether an association exists between two categorical variables; the OR </a:t>
            </a:r>
            <a:r>
              <a:rPr lang="en-US" sz="3200" dirty="0">
                <a:latin typeface="+mn-lt"/>
              </a:rPr>
              <a:t>shows the </a:t>
            </a:r>
            <a:r>
              <a:rPr lang="en-US" sz="3200" b="1" i="1" dirty="0">
                <a:latin typeface="+mn-lt"/>
              </a:rPr>
              <a:t>strength</a:t>
            </a:r>
            <a:r>
              <a:rPr lang="en-US" sz="3200" dirty="0">
                <a:latin typeface="+mn-lt"/>
              </a:rPr>
              <a:t> and </a:t>
            </a:r>
            <a:r>
              <a:rPr lang="en-US" sz="3200" b="1" i="1" dirty="0">
                <a:latin typeface="+mn-lt"/>
              </a:rPr>
              <a:t>direction</a:t>
            </a:r>
            <a:r>
              <a:rPr lang="en-US" sz="3200" dirty="0">
                <a:latin typeface="+mn-lt"/>
              </a:rPr>
              <a:t> of the association.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7">
            <a:extLst>
              <a:ext uri="{FF2B5EF4-FFF2-40B4-BE49-F238E27FC236}">
                <a16:creationId xmlns:a16="http://schemas.microsoft.com/office/drawing/2014/main" id="{32B4C8CA-B7D3-D941-BDDE-995ABF23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57581"/>
            <a:ext cx="1905000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Since 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&gt;</a:t>
            </a:r>
            <a:r>
              <a:rPr lang="en-US" sz="12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0.05, insufficient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evidence to conclude gender difference in prevalent hypertension </a:t>
            </a:r>
            <a:endParaRPr lang="en-US" sz="1200" b="1" dirty="0">
              <a:solidFill>
                <a:srgbClr val="00206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C6FB368-4E08-B741-A7CE-D561388CD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23243"/>
              </p:ext>
            </p:extLst>
          </p:nvPr>
        </p:nvGraphicFramePr>
        <p:xfrm>
          <a:off x="457200" y="571500"/>
          <a:ext cx="7772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Document" r:id="rId3" imgW="5943600" imgH="5715000" progId="Word.Document.12">
                  <p:embed/>
                </p:oleObj>
              </mc:Choice>
              <mc:Fallback>
                <p:oleObj name="Document" r:id="rId3" imgW="5943600" imgH="571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71500"/>
                        <a:ext cx="77724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E8C854E-7759-7241-B045-531AC5AD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i="1" dirty="0"/>
              <a:t>Exercise #1: Results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Box 77">
            <a:extLst>
              <a:ext uri="{FF2B5EF4-FFF2-40B4-BE49-F238E27FC236}">
                <a16:creationId xmlns:a16="http://schemas.microsoft.com/office/drawing/2014/main" id="{D152DB7C-A70E-A24A-B869-19114F06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97230"/>
            <a:ext cx="183832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32.1% F vs 32.5% 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have prevhyp1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A714A1-E6A6-8F4E-B1B0-8FB45FF23A2E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5791200" y="914400"/>
            <a:ext cx="1447800" cy="78105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69A63A6-F554-5C42-8E1B-D86263AB9D15}"/>
              </a:ext>
            </a:extLst>
          </p:cNvPr>
          <p:cNvSpPr/>
          <p:nvPr/>
        </p:nvSpPr>
        <p:spPr>
          <a:xfrm>
            <a:off x="4800600" y="1524000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168E6-6C31-794E-A1C0-73453622FA0F}"/>
              </a:ext>
            </a:extLst>
          </p:cNvPr>
          <p:cNvSpPr/>
          <p:nvPr/>
        </p:nvSpPr>
        <p:spPr>
          <a:xfrm>
            <a:off x="4844143" y="2438400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1573DD-3876-2B43-B5F0-D7AF3817CAAB}"/>
              </a:ext>
            </a:extLst>
          </p:cNvPr>
          <p:cNvCxnSpPr>
            <a:cxnSpLocks/>
            <a:endCxn id="19" idx="6"/>
          </p:cNvCxnSpPr>
          <p:nvPr/>
        </p:nvCxnSpPr>
        <p:spPr>
          <a:xfrm flipH="1">
            <a:off x="5758543" y="900793"/>
            <a:ext cx="2617520" cy="165190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DFC270AE-17EA-A048-8029-25CC1EF6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770" y="3737387"/>
            <a:ext cx="209383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This is the Chi-Square test value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ACBBE-7758-D94D-A68D-478551687A16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4045930" y="3921331"/>
            <a:ext cx="2089840" cy="40919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89D39A1-8828-A64C-B130-62FBBDDF1F37}"/>
              </a:ext>
            </a:extLst>
          </p:cNvPr>
          <p:cNvSpPr/>
          <p:nvPr/>
        </p:nvSpPr>
        <p:spPr>
          <a:xfrm>
            <a:off x="3200400" y="4280312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65C042-2910-D14F-A128-CE1A90D2A525}"/>
              </a:ext>
            </a:extLst>
          </p:cNvPr>
          <p:cNvCxnSpPr>
            <a:cxnSpLocks/>
            <a:stCxn id="29" idx="1"/>
            <a:endCxn id="34" idx="5"/>
          </p:cNvCxnSpPr>
          <p:nvPr/>
        </p:nvCxnSpPr>
        <p:spPr>
          <a:xfrm flipH="1" flipV="1">
            <a:off x="5466882" y="4573653"/>
            <a:ext cx="1314918" cy="28403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66BE03A-B47C-AF40-AC63-12A0A5668E95}"/>
              </a:ext>
            </a:extLst>
          </p:cNvPr>
          <p:cNvSpPr/>
          <p:nvPr/>
        </p:nvSpPr>
        <p:spPr>
          <a:xfrm>
            <a:off x="4686393" y="4378531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Box 114">
            <a:extLst>
              <a:ext uri="{FF2B5EF4-FFF2-40B4-BE49-F238E27FC236}">
                <a16:creationId xmlns:a16="http://schemas.microsoft.com/office/drawing/2014/main" id="{A81345CA-F8F5-0A42-9688-1A38FC61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834" y="5956592"/>
            <a:ext cx="2386012" cy="476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OR is nonsignificant because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95% CI </a:t>
            </a:r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</a:t>
            </a:r>
            <a:r>
              <a:rPr lang="en-US" sz="14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cludes value of one!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7DDF08-57C3-5149-8F11-676427EDEC72}"/>
              </a:ext>
            </a:extLst>
          </p:cNvPr>
          <p:cNvSpPr/>
          <p:nvPr/>
        </p:nvSpPr>
        <p:spPr>
          <a:xfrm>
            <a:off x="4867040" y="5413410"/>
            <a:ext cx="1762359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615EFD-4222-FB49-9403-40FBB9C84B6D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4676498" y="5756310"/>
            <a:ext cx="1071722" cy="18016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7" grpId="0" animBg="1"/>
      <p:bldP spid="19" grpId="0" animBg="1"/>
      <p:bldP spid="22" grpId="0" animBg="1"/>
      <p:bldP spid="25" grpId="0" animBg="1"/>
      <p:bldP spid="34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81"/>
            <a:ext cx="8229600" cy="1143000"/>
          </a:xfrm>
        </p:spPr>
        <p:txBody>
          <a:bodyPr/>
          <a:lstStyle/>
          <a:p>
            <a:r>
              <a:rPr lang="en-US" b="1" i="1" dirty="0"/>
              <a:t>Exercise #2: Blood pressure taken on bare arm versus over clothing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991610"/>
            <a:ext cx="8229600" cy="761999"/>
          </a:xfrm>
        </p:spPr>
        <p:txBody>
          <a:bodyPr/>
          <a:lstStyle/>
          <a:p>
            <a:r>
              <a:rPr lang="en-US" dirty="0"/>
              <a:t>What test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086" y="297180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Paired-samples t-test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78715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Why?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have related samples of continuous data; that is, the subjects are the same group with two measurements (bare and sleeved arm) collected on each.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5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 #2: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1976"/>
              </p:ext>
            </p:extLst>
          </p:nvPr>
        </p:nvGraphicFramePr>
        <p:xfrm>
          <a:off x="1524000" y="1417638"/>
          <a:ext cx="6400800" cy="136406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88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Paired Samples Statistics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7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5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bare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138.68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sleeve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10.017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2.003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15906"/>
              </p:ext>
            </p:extLst>
          </p:nvPr>
        </p:nvGraphicFramePr>
        <p:xfrm>
          <a:off x="457200" y="3048000"/>
          <a:ext cx="8229600" cy="1665605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10205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Paired Samples Test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264A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Paired Differences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bare - sleeve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3.331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.666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-2.895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-.145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-2.282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410200" y="41910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315200" y="4186646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2438400" y="4876800"/>
            <a:ext cx="1838325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This is the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value of the paired t-test.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276726" y="4643846"/>
            <a:ext cx="1514474" cy="559394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5181600" y="5040020"/>
            <a:ext cx="2895600" cy="9797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Since </a:t>
            </a:r>
            <a:r>
              <a:rPr lang="en-US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&lt; 0.05, sufficient evidence to indicate difference in SBP between bare and sleeved arm conditions.  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23" idx="4"/>
          </p:cNvCxnSpPr>
          <p:nvPr/>
        </p:nvCxnSpPr>
        <p:spPr>
          <a:xfrm flipH="1">
            <a:off x="6248400" y="4643846"/>
            <a:ext cx="1600200" cy="39182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81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81"/>
            <a:ext cx="8229600" cy="1143000"/>
          </a:xfrm>
        </p:spPr>
        <p:txBody>
          <a:bodyPr/>
          <a:lstStyle/>
          <a:p>
            <a:r>
              <a:rPr lang="en-US" b="1" i="1" dirty="0"/>
              <a:t>Exercise #3:Total weight loss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991610"/>
            <a:ext cx="8229600" cy="761999"/>
          </a:xfrm>
        </p:spPr>
        <p:txBody>
          <a:bodyPr/>
          <a:lstStyle/>
          <a:p>
            <a:r>
              <a:rPr lang="en-US" dirty="0"/>
              <a:t>What test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086" y="297180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One-way analysis of variance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78715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Why?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Because we are interested in analyzing differences in the mean of a continuous variable (weight loss) that has four independent groups.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 #3: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83109"/>
              </p:ext>
            </p:extLst>
          </p:nvPr>
        </p:nvGraphicFramePr>
        <p:xfrm>
          <a:off x="457200" y="838200"/>
          <a:ext cx="4953000" cy="20624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wtloss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1.22712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.54879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1.81375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.81114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1.6340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1.49011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.66640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1.58281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.70785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2.4265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2.05584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.45970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32991"/>
              </p:ext>
            </p:extLst>
          </p:nvPr>
        </p:nvGraphicFramePr>
        <p:xfrm>
          <a:off x="609600" y="2438400"/>
          <a:ext cx="606425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Document" r:id="rId3" imgW="6064049" imgH="2182375" progId="Word.Document.12">
                  <p:embed/>
                </p:oleObj>
              </mc:Choice>
              <mc:Fallback>
                <p:oleObj name="Document" r:id="rId3" imgW="6064049" imgH="2182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438400"/>
                        <a:ext cx="6064250" cy="218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5440089" y="1524000"/>
            <a:ext cx="286571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&lt; 0.05 indicates  statistically significant results;  thus subsequent post-hoc comparisons test needed 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6185263" y="2601218"/>
            <a:ext cx="928959" cy="1309941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Oval 18"/>
          <p:cNvSpPr/>
          <p:nvPr/>
        </p:nvSpPr>
        <p:spPr>
          <a:xfrm>
            <a:off x="5880461" y="3911159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914400" y="5043765"/>
            <a:ext cx="3048001" cy="366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This is the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ANOVA F- test statistic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>
            <a:cxnSpLocks/>
            <a:endCxn id="20" idx="3"/>
          </p:cNvCxnSpPr>
          <p:nvPr/>
        </p:nvCxnSpPr>
        <p:spPr>
          <a:xfrm flipH="1">
            <a:off x="3962401" y="4186999"/>
            <a:ext cx="1477690" cy="1039984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Oval 23"/>
          <p:cNvSpPr/>
          <p:nvPr/>
        </p:nvSpPr>
        <p:spPr>
          <a:xfrm>
            <a:off x="5355475" y="3916710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 #3: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01083"/>
              </p:ext>
            </p:extLst>
          </p:nvPr>
        </p:nvGraphicFramePr>
        <p:xfrm>
          <a:off x="762000" y="1143000"/>
          <a:ext cx="594995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Document" r:id="rId3" imgW="5949456" imgH="4535034" progId="Word.Document.12">
                  <p:embed/>
                </p:oleObj>
              </mc:Choice>
              <mc:Fallback>
                <p:oleObj name="Document" r:id="rId3" imgW="5949456" imgH="4535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5949950" cy="453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974669" y="31242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4669" y="38100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4669" y="44958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58394" y="3053306"/>
            <a:ext cx="31808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</a:rPr>
              <a:t>H</a:t>
            </a:r>
            <a:r>
              <a:rPr lang="en-US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igher mean weight loss for group 4 vs: group 1 (</a:t>
            </a:r>
            <a:r>
              <a:rPr lang="en-US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0.006) &amp;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3 (</a:t>
            </a:r>
            <a:r>
              <a:rPr lang="en-US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0.044).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4530634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638800" y="3624689"/>
            <a:ext cx="2743200" cy="103548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15" name="Straight Connector 14"/>
          <p:cNvCxnSpPr>
            <a:endCxn id="17" idx="3"/>
          </p:cNvCxnSpPr>
          <p:nvPr/>
        </p:nvCxnSpPr>
        <p:spPr>
          <a:xfrm flipH="1">
            <a:off x="5612674" y="3909980"/>
            <a:ext cx="1778726" cy="1230253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>
          <a:xfrm>
            <a:off x="1726474" y="5043350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Exercise #4: Average steps per day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/>
          <a:lstStyle/>
          <a:p>
            <a:r>
              <a:rPr lang="en-US" dirty="0"/>
              <a:t>What test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211" y="2372769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Independent-samples t-test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145337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Why?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objective is to determine whether there is a difference in average steps per day (continuous outcome) for two independent groups—public versus private HS students. 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 #4: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39983"/>
              </p:ext>
            </p:extLst>
          </p:nvPr>
        </p:nvGraphicFramePr>
        <p:xfrm>
          <a:off x="1679575" y="1063625"/>
          <a:ext cx="594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0" name="Document" r:id="rId3" imgW="5943600" imgH="1206500" progId="Word.Document.12">
                  <p:embed/>
                </p:oleObj>
              </mc:Choice>
              <mc:Fallback>
                <p:oleObj name="Document" r:id="rId3" imgW="5943600" imgH="120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9575" y="1063625"/>
                        <a:ext cx="59436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74665"/>
              </p:ext>
            </p:extLst>
          </p:nvPr>
        </p:nvGraphicFramePr>
        <p:xfrm>
          <a:off x="838200" y="2819400"/>
          <a:ext cx="7210426" cy="1219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(2-tail)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CI of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variances assumed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-3139.232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-173.768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variances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assumed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56.447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-3140.101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-172.899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1981200" y="4876800"/>
            <a:ext cx="21336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This is the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t-test v</a:t>
            </a: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alue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3296035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76601" y="3571875"/>
            <a:ext cx="304799" cy="130492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5257800" y="4435934"/>
            <a:ext cx="2438400" cy="1004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Since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&lt; 0.05, sufficient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evidence of  difference in steps per day for public versus private students </a:t>
            </a:r>
            <a:endParaRPr lang="en-US" sz="1600" b="1" dirty="0">
              <a:solidFill>
                <a:srgbClr val="00206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3310781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05401" y="3571874"/>
            <a:ext cx="457199" cy="864059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773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demiological statistics I">
            <a:extLst>
              <a:ext uri="{FF2B5EF4-FFF2-40B4-BE49-F238E27FC236}">
                <a16:creationId xmlns:a16="http://schemas.microsoft.com/office/drawing/2014/main" id="{344B6CEF-F76C-4614-8306-3072D0C6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63000" cy="70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Exercise #5: Patients with </a:t>
            </a:r>
            <a:br>
              <a:rPr lang="en-US" b="1" i="1" dirty="0"/>
            </a:br>
            <a:r>
              <a:rPr lang="en-US" b="1" i="1" dirty="0"/>
              <a:t>hypertriglyceridemia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/>
          <a:lstStyle/>
          <a:p>
            <a:r>
              <a:rPr lang="en-US" dirty="0"/>
              <a:t>What test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211" y="2372769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Linear correlation coefficient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145337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Why? </a:t>
            </a:r>
            <a:r>
              <a:rPr lang="en-US" sz="3200" i="1" dirty="0">
                <a:latin typeface="+mn-lt"/>
              </a:rPr>
              <a:t>You have two continuous variables and would like to know if they are related</a:t>
            </a:r>
            <a:endParaRPr lang="en-US" sz="3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5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 #5: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1752F3-C3DC-844B-96F4-191F44F0A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30074"/>
              </p:ext>
            </p:extLst>
          </p:nvPr>
        </p:nvGraphicFramePr>
        <p:xfrm>
          <a:off x="457200" y="895454"/>
          <a:ext cx="8229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Document" r:id="rId3" imgW="5943600" imgH="6146800" progId="Word.Document.12">
                  <p:embed/>
                </p:oleObj>
              </mc:Choice>
              <mc:Fallback>
                <p:oleObj name="Document" r:id="rId3" imgW="5943600" imgH="614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95454"/>
                        <a:ext cx="82296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7">
            <a:extLst>
              <a:ext uri="{FF2B5EF4-FFF2-40B4-BE49-F238E27FC236}">
                <a16:creationId xmlns:a16="http://schemas.microsoft.com/office/drawing/2014/main" id="{94C6288B-24C3-D24F-A20D-0EFFF6E9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830304"/>
            <a:ext cx="18288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Pearson’s r = 0.650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6C673E-45B8-1841-8948-309C908D2FD8}"/>
              </a:ext>
            </a:extLst>
          </p:cNvPr>
          <p:cNvSpPr/>
          <p:nvPr/>
        </p:nvSpPr>
        <p:spPr>
          <a:xfrm>
            <a:off x="5867400" y="1417638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BAF16C-8477-6E4C-8239-7A653D998240}"/>
              </a:ext>
            </a:extLst>
          </p:cNvPr>
          <p:cNvCxnSpPr>
            <a:cxnSpLocks/>
          </p:cNvCxnSpPr>
          <p:nvPr/>
        </p:nvCxnSpPr>
        <p:spPr>
          <a:xfrm flipH="1">
            <a:off x="7086600" y="1211304"/>
            <a:ext cx="978230" cy="3810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9EFB45E-E22F-644D-B8D4-7EE6A55A3271}"/>
              </a:ext>
            </a:extLst>
          </p:cNvPr>
          <p:cNvSpPr/>
          <p:nvPr/>
        </p:nvSpPr>
        <p:spPr>
          <a:xfrm>
            <a:off x="5867400" y="1758229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542FCD-75DC-E241-A690-9DC786D5702C}"/>
              </a:ext>
            </a:extLst>
          </p:cNvPr>
          <p:cNvCxnSpPr>
            <a:cxnSpLocks/>
          </p:cNvCxnSpPr>
          <p:nvPr/>
        </p:nvCxnSpPr>
        <p:spPr>
          <a:xfrm flipH="1" flipV="1">
            <a:off x="7042314" y="1982396"/>
            <a:ext cx="533401" cy="36285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60EB410A-E386-494D-8B8F-8D89FB1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39748"/>
            <a:ext cx="1219200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Results are significant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77">
            <a:extLst>
              <a:ext uri="{FF2B5EF4-FFF2-40B4-BE49-F238E27FC236}">
                <a16:creationId xmlns:a16="http://schemas.microsoft.com/office/drawing/2014/main" id="{1DF1EFAF-A3A5-2348-BED0-EAFC8E29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60854"/>
            <a:ext cx="2514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(Spearman rho) = 0.418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F1B77-29B8-6D4A-B353-BA4AC1C69E1D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6477002" y="3633951"/>
            <a:ext cx="952498" cy="55034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BB74ACB-822C-4A4B-B256-0F466B9CE450}"/>
              </a:ext>
            </a:extLst>
          </p:cNvPr>
          <p:cNvSpPr/>
          <p:nvPr/>
        </p:nvSpPr>
        <p:spPr>
          <a:xfrm>
            <a:off x="7429500" y="4009631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77">
            <a:extLst>
              <a:ext uri="{FF2B5EF4-FFF2-40B4-BE49-F238E27FC236}">
                <a16:creationId xmlns:a16="http://schemas.microsoft.com/office/drawing/2014/main" id="{A9EB2772-D918-B64F-B486-C988010C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11587"/>
            <a:ext cx="1555914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Results are nonsignificant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E3D31B-AD3B-B544-9D68-78458B671071}"/>
              </a:ext>
            </a:extLst>
          </p:cNvPr>
          <p:cNvCxnSpPr>
            <a:cxnSpLocks/>
          </p:cNvCxnSpPr>
          <p:nvPr/>
        </p:nvCxnSpPr>
        <p:spPr>
          <a:xfrm flipH="1">
            <a:off x="6362700" y="4470833"/>
            <a:ext cx="1066800" cy="120341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8D64BD4-6C5D-B24F-BE24-C311FE63403E}"/>
              </a:ext>
            </a:extLst>
          </p:cNvPr>
          <p:cNvSpPr/>
          <p:nvPr/>
        </p:nvSpPr>
        <p:spPr>
          <a:xfrm>
            <a:off x="7429500" y="4317928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Box 77">
            <a:extLst>
              <a:ext uri="{FF2B5EF4-FFF2-40B4-BE49-F238E27FC236}">
                <a16:creationId xmlns:a16="http://schemas.microsoft.com/office/drawing/2014/main" id="{94B445FA-7A88-0D47-AFFE-DD35E71A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2057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Which correlation should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be reported?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id="{79772E67-3007-DB47-9B29-710D915B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2895"/>
            <a:ext cx="4419600" cy="1035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Since small sample size, go with Spearman.  Also, Spearman value much smaller than Pearson, indicating influence of outlier(s) that make Pearson appear to be larger than it should.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#1: Glucose concentration in the eyes of dogs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1" y="1376885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What test should be performed?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890" y="1915501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Paired samples t-test; this test compares two means that are from the same individual, object, or related units.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041B1-951E-5843-BA0E-BCCF543F9C75}"/>
              </a:ext>
            </a:extLst>
          </p:cNvPr>
          <p:cNvSpPr txBox="1">
            <a:spLocks/>
          </p:cNvSpPr>
          <p:nvPr/>
        </p:nvSpPr>
        <p:spPr bwMode="auto">
          <a:xfrm>
            <a:off x="404949" y="3510482"/>
            <a:ext cx="8229600" cy="8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B. Interpretation of 95% CI:(-0.728, 1.288)?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FFD1A1-C866-8E48-8721-5BB2D6CD62BB}"/>
              </a:ext>
            </a:extLst>
          </p:cNvPr>
          <p:cNvSpPr txBox="1">
            <a:spLocks/>
          </p:cNvSpPr>
          <p:nvPr/>
        </p:nvSpPr>
        <p:spPr bwMode="auto">
          <a:xfrm>
            <a:off x="429831" y="3995970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Since CI includes zero (value specified in the null hypothesis), insufficient evidence to claim a difference exists in the mean glucose concentrations between the two eyes.  Results are not statistically significant.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#2: </a:t>
            </a:r>
            <a:br>
              <a:rPr lang="en-US" b="1" i="1" dirty="0"/>
            </a:br>
            <a:r>
              <a:rPr lang="en-US" b="1" i="1" dirty="0"/>
              <a:t>Tamoxifen and cancer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1" y="1376885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2 x 2 table:</a:t>
            </a:r>
          </a:p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C051D1-5F05-D848-BE29-715B27EB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4398963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13388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918484-840C-774D-AC31-6C300797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4398963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12124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58EBEA1-45C3-0E4A-99FC-B83D5E22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398963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264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79E80AA-97A0-9A42-9FE7-79ACC0BC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98963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Totals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7475138-D3CB-1E44-91C7-0E5AA0AF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3870325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6707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0596D0D-9D3A-2F44-8B01-A98A39B9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870325"/>
            <a:ext cx="20843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6532 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7DC625B-1E6C-F843-90F4-D08672B6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870325"/>
            <a:ext cx="14763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175 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F2F1937-DA7A-6943-ACD9-3F0C6F31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70325"/>
            <a:ext cx="21701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Placebo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2EE89FC-D4BE-3F48-AFD6-9E4A21DF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3343275"/>
            <a:ext cx="1736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6681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36539FB-D6FC-8442-868F-94C51894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343275"/>
            <a:ext cx="2084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6592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7C5A63C-B1DE-4642-A00A-14B5A312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343275"/>
            <a:ext cx="1476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89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47B2872-D76D-D840-807D-803CE69B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343275"/>
            <a:ext cx="21701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Tamoxifen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9DF4C7E-1E9B-C344-A74A-7187A8F7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2814638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Totals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565CB06-9FEF-5545-9BD2-627250A5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2814638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No 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03AEF08-2F2A-6E47-920D-B9690D5E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2814638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Yes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C43C7FA4-A2AE-1949-A5B0-32FD2F61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4638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Treatment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4B9F43C-BA95-EB4B-9A93-E9C1ABEC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2286000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4F864EFD-1429-884A-ABFE-3D41F893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2286000"/>
            <a:ext cx="35607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Breast Cancer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C70C39B3-8345-6C47-BCC6-BADF6D91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26273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/>
              <a:t>       </a:t>
            </a: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B1E1BE26-8E92-2545-90AC-7029C136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860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6E2D9ED3-5A7F-7746-956D-15742117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14638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40C9988E-7764-A047-965A-DF57DF51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34327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A85A2ABA-608C-4B40-8BDA-8FE05CCBF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87032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C6B0A08A-79FA-3E4A-B4B0-B72A7E9AC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398963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0437BE88-2F29-A14A-8B83-E81DB5B60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9276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D3E28E83-11BB-DB4F-8A11-948259556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02AAABA2-6B59-3A40-AEDB-85924B951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E1235A57-C882-5145-9437-22FBACC2B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475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BE8A34BE-F3BA-9049-8109-CF67F0EFE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2D33ED40-A095-5247-9BF4-D0771A39E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8" y="2814638"/>
            <a:ext cx="0" cy="211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utoUpdateAnimBg="0"/>
      <p:bldP spid="9" grpId="0" autoUpdateAnimBg="0"/>
      <p:bldP spid="10" grpId="0" autoUpdateAnimBg="0"/>
      <p:bldP spid="12" grpId="0" autoUpdateAnimBg="0"/>
      <p:bldP spid="13" grpId="0" autoUpdateAnimBg="0"/>
      <p:bldP spid="14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#2: </a:t>
            </a:r>
            <a:br>
              <a:rPr lang="en-US" b="1" i="1" dirty="0"/>
            </a:br>
            <a:r>
              <a:rPr lang="en-US" b="1" i="1" dirty="0"/>
              <a:t>Tamoxifen and cancer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1" y="1376885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Test to determine relationship between treatment and cancer?</a:t>
            </a:r>
          </a:p>
          <a:p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494211" y="2372769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Chi-square/Relative Risk (RR)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88119F-8FB2-3A4C-8D08-667C3E0CDEE2}"/>
              </a:ext>
            </a:extLst>
          </p:cNvPr>
          <p:cNvSpPr/>
          <p:nvPr/>
        </p:nvSpPr>
        <p:spPr>
          <a:xfrm>
            <a:off x="457200" y="3145337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Why? </a:t>
            </a:r>
            <a:r>
              <a:rPr lang="en-US" sz="3200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hi-square is employed to determine whether an association exists between two categorical variables; the RR </a:t>
            </a:r>
            <a:r>
              <a:rPr lang="en-US" sz="3200" dirty="0">
                <a:latin typeface="+mn-lt"/>
              </a:rPr>
              <a:t>shows the </a:t>
            </a:r>
            <a:r>
              <a:rPr lang="en-US" sz="3200" b="1" i="1" dirty="0">
                <a:latin typeface="+mn-lt"/>
              </a:rPr>
              <a:t>strength</a:t>
            </a:r>
            <a:r>
              <a:rPr lang="en-US" sz="3200" dirty="0">
                <a:latin typeface="+mn-lt"/>
              </a:rPr>
              <a:t> and </a:t>
            </a:r>
            <a:r>
              <a:rPr lang="en-US" sz="3200" b="1" i="1" dirty="0">
                <a:latin typeface="+mn-lt"/>
              </a:rPr>
              <a:t>direction</a:t>
            </a:r>
            <a:r>
              <a:rPr lang="en-US" sz="3200" dirty="0">
                <a:latin typeface="+mn-lt"/>
              </a:rPr>
              <a:t> of the association.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9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#2: </a:t>
            </a:r>
            <a:br>
              <a:rPr lang="en-US" b="1" i="1" dirty="0"/>
            </a:br>
            <a:r>
              <a:rPr lang="en-US" b="1" i="1" dirty="0"/>
              <a:t>Tamoxifen and cancer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1" y="1376885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Calculate and interpret epidemiologic measure of association.</a:t>
            </a:r>
          </a:p>
          <a:p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494211" y="2372769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RR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46CBB-DFE9-CE4F-890B-70C375E1C4A8}"/>
              </a:ext>
            </a:extLst>
          </p:cNvPr>
          <p:cNvSpPr/>
          <p:nvPr/>
        </p:nvSpPr>
        <p:spPr>
          <a:xfrm>
            <a:off x="914400" y="3320934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RR</a:t>
            </a:r>
            <a:endParaRPr lang="en-US" sz="28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1F1E2B-FB8F-8D43-822E-AE5A8B1BB318}"/>
                  </a:ext>
                </a:extLst>
              </p:cNvPr>
              <p:cNvSpPr/>
              <p:nvPr/>
            </p:nvSpPr>
            <p:spPr>
              <a:xfrm>
                <a:off x="3527772" y="2971800"/>
                <a:ext cx="1644068" cy="1226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 smtClean="0">
                                <a:latin typeface="Cambria Math" panose="02040503050406030204" pitchFamily="18" charset="0"/>
                              </a:rPr>
                              <m:t>𝟖𝟗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altLang="en-US" sz="3200" b="1" i="1" smtClean="0">
                                <a:latin typeface="Cambria Math" panose="02040503050406030204" pitchFamily="18" charset="0"/>
                              </a:rPr>
                              <m:t>𝟔𝟖𝟏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 smtClean="0">
                                <a:latin typeface="Cambria Math" panose="02040503050406030204" pitchFamily="18" charset="0"/>
                              </a:rPr>
                              <m:t>𝟏𝟕𝟓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𝟔𝟕</m:t>
                            </m:r>
                            <m:r>
                              <a:rPr lang="en-US" altLang="en-US" sz="3200" b="1" i="1" smtClean="0">
                                <a:latin typeface="Cambria Math" panose="02040503050406030204" pitchFamily="18" charset="0"/>
                              </a:rPr>
                              <m:t>𝟎𝟕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1F1E2B-FB8F-8D43-822E-AE5A8B1B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72" y="2971800"/>
                <a:ext cx="1644068" cy="1226618"/>
              </a:xfrm>
              <a:prstGeom prst="rect">
                <a:avLst/>
              </a:prstGeom>
              <a:blipFill>
                <a:blip r:embed="rId2"/>
                <a:stretch>
                  <a:fillRect l="-923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85CB4-9312-6044-A475-48D2B4DC6806}"/>
                  </a:ext>
                </a:extLst>
              </p:cNvPr>
              <p:cNvSpPr/>
              <p:nvPr/>
            </p:nvSpPr>
            <p:spPr>
              <a:xfrm>
                <a:off x="5019440" y="3200805"/>
                <a:ext cx="1593706" cy="817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 smtClean="0">
                            <a:latin typeface="Cambria Math" panose="02040503050406030204" pitchFamily="18" charset="0"/>
                          </a:rPr>
                          <m:t>𝟑𝟑𝟐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𝟔𝟎𝟗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85CB4-9312-6044-A475-48D2B4DC6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440" y="3200805"/>
                <a:ext cx="1593706" cy="817724"/>
              </a:xfrm>
              <a:prstGeom prst="rect">
                <a:avLst/>
              </a:prstGeom>
              <a:blipFill>
                <a:blip r:embed="rId3"/>
                <a:stretch>
                  <a:fillRect l="-866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C57D313-4CBC-6C42-BB30-91979C991AF4}"/>
              </a:ext>
            </a:extLst>
          </p:cNvPr>
          <p:cNvSpPr/>
          <p:nvPr/>
        </p:nvSpPr>
        <p:spPr>
          <a:xfrm>
            <a:off x="6498201" y="33209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= 0.5106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A245DA-7EEC-6448-BAF0-0F0F4B487773}"/>
                  </a:ext>
                </a:extLst>
              </p:cNvPr>
              <p:cNvSpPr/>
              <p:nvPr/>
            </p:nvSpPr>
            <p:spPr>
              <a:xfrm>
                <a:off x="1608542" y="3200805"/>
                <a:ext cx="1766830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𝒆𝒙𝒑𝒐𝒔𝒆𝒅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𝒖𝒏𝒆𝒙𝒑𝒐𝒔𝒆𝒅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A245DA-7EEC-6448-BAF0-0F0F4B487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2" y="3200805"/>
                <a:ext cx="1766830" cy="840936"/>
              </a:xfrm>
              <a:prstGeom prst="rect">
                <a:avLst/>
              </a:prstGeom>
              <a:blipFill>
                <a:blip r:embed="rId4"/>
                <a:stretch>
                  <a:fillRect l="-857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9">
            <a:extLst>
              <a:ext uri="{FF2B5EF4-FFF2-40B4-BE49-F238E27FC236}">
                <a16:creationId xmlns:a16="http://schemas.microsoft.com/office/drawing/2014/main" id="{882CAED1-9D55-184F-9AB9-675AB5B1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1" y="4288378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Interpretation</a:t>
            </a:r>
            <a:r>
              <a:rPr lang="en-US" alt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: Women on tamoxifen have a 49% reduced risk of breast cancer versus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women on placebo (RR = 0.5106; 95% CI=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(0.3965, 0.6575).  Significant protective effect exists since CI excludes one.</a:t>
            </a:r>
          </a:p>
        </p:txBody>
      </p:sp>
    </p:spTree>
    <p:extLst>
      <p:ext uri="{BB962C8B-B14F-4D97-AF65-F5344CB8AC3E}">
        <p14:creationId xmlns:p14="http://schemas.microsoft.com/office/powerpoint/2010/main" val="30251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7" grpId="0"/>
      <p:bldP spid="8" grpId="0"/>
      <p:bldP spid="9" grpId="0"/>
      <p:bldP spid="9" grpId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#3: </a:t>
            </a:r>
            <a:br>
              <a:rPr lang="en-US" b="1" i="1" dirty="0"/>
            </a:br>
            <a:r>
              <a:rPr lang="en-US" b="1" i="1" dirty="0"/>
              <a:t>Sample computer output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BC192-410A-4241-BD1A-E3B92E9D6ACF}"/>
              </a:ext>
            </a:extLst>
          </p:cNvPr>
          <p:cNvSpPr/>
          <p:nvPr/>
        </p:nvSpPr>
        <p:spPr>
          <a:xfrm>
            <a:off x="457200" y="1600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Describe the example and conclusion based on the computer output.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F26FE-AC26-A240-B8F2-8CA8EA09ECC4}"/>
              </a:ext>
            </a:extLst>
          </p:cNvPr>
          <p:cNvSpPr/>
          <p:nvPr/>
        </p:nvSpPr>
        <p:spPr>
          <a:xfrm>
            <a:off x="419100" y="2725479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An independent samples t-test was performed to determine whether a difference exists in mean number of drinks in previous week for treatment versus controls.  From 95% CI, we can conclude treatment group (n=244, M=13.62, SD=12.39)  consumed anywhere between 0.92 to 5.56 fewer drinks than controls (n= 238, M=16.86, SD=13.49).  Results are statistically significant since zero is excluded from CI.</a:t>
            </a:r>
          </a:p>
        </p:txBody>
      </p:sp>
    </p:spTree>
    <p:extLst>
      <p:ext uri="{BB962C8B-B14F-4D97-AF65-F5344CB8AC3E}">
        <p14:creationId xmlns:p14="http://schemas.microsoft.com/office/powerpoint/2010/main" val="25552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b="1" i="1" dirty="0"/>
              <a:t>Review Problem #4: </a:t>
            </a:r>
            <a:br>
              <a:rPr lang="en-US" b="1" i="1" dirty="0"/>
            </a:br>
            <a:r>
              <a:rPr lang="en-US" sz="4000" b="1" i="1" dirty="0"/>
              <a:t>Intracellular calcium &amp; blood pressure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F28BC-EABF-D74A-AFDF-73DF2595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31" y="1376885"/>
            <a:ext cx="8229600" cy="21283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Independent samples t-test; comparing mean of continuous variable (calcium concentration) between two independent groups (normal versus high blood pressure).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762000"/>
            <a:ext cx="8229600" cy="1143000"/>
          </a:xfrm>
        </p:spPr>
        <p:txBody>
          <a:bodyPr/>
          <a:lstStyle/>
          <a:p>
            <a:r>
              <a:rPr lang="en-US" sz="3200" b="1" i="1" dirty="0"/>
              <a:t>Review Problem #4: Results from </a:t>
            </a:r>
            <a:r>
              <a:rPr lang="en-US" sz="3200" b="1" i="1" dirty="0" err="1"/>
              <a:t>OpenEpi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83993-5E2E-3B43-93AE-03729637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18" y="990600"/>
            <a:ext cx="7531165" cy="4311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DBC65-D34D-3348-881B-27D5E3FFE7A5}"/>
              </a:ext>
            </a:extLst>
          </p:cNvPr>
          <p:cNvSpPr txBox="1"/>
          <p:nvPr/>
        </p:nvSpPr>
        <p:spPr>
          <a:xfrm>
            <a:off x="631809" y="5252728"/>
            <a:ext cx="78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Statistically significant difference exists in platelet calcium concentration between participants with normal (M=107.9 </a:t>
            </a:r>
            <a:r>
              <a:rPr lang="en-US" b="1" dirty="0" err="1">
                <a:latin typeface="Georgia" panose="02040502050405020303" pitchFamily="18" charset="0"/>
              </a:rPr>
              <a:t>nM</a:t>
            </a:r>
            <a:r>
              <a:rPr lang="en-US" b="1" dirty="0">
                <a:latin typeface="Georgia" panose="02040502050405020303" pitchFamily="18" charset="0"/>
              </a:rPr>
              <a:t>, SD=16.1) versus high (M=168.2 </a:t>
            </a:r>
            <a:r>
              <a:rPr lang="en-US" b="1" dirty="0" err="1">
                <a:latin typeface="Georgia" panose="02040502050405020303" pitchFamily="18" charset="0"/>
              </a:rPr>
              <a:t>nM</a:t>
            </a:r>
            <a:r>
              <a:rPr lang="en-US" b="1" dirty="0">
                <a:latin typeface="Georgia" panose="02040502050405020303" pitchFamily="18" charset="0"/>
              </a:rPr>
              <a:t>, SD=31.7) blood pressure; </a:t>
            </a:r>
            <a:r>
              <a:rPr lang="en-US" b="1" dirty="0" err="1">
                <a:latin typeface="Georgia" panose="02040502050405020303" pitchFamily="18" charset="0"/>
              </a:rPr>
              <a:t>t</a:t>
            </a:r>
            <a:r>
              <a:rPr lang="en-US" b="1" baseline="-25000" dirty="0" err="1">
                <a:latin typeface="Georgia" panose="02040502050405020303" pitchFamily="18" charset="0"/>
              </a:rPr>
              <a:t>unequal</a:t>
            </a:r>
            <a:r>
              <a:rPr lang="en-US" b="1" baseline="-25000" dirty="0">
                <a:latin typeface="Georgia" panose="02040502050405020303" pitchFamily="18" charset="0"/>
              </a:rPr>
              <a:t> variances</a:t>
            </a:r>
            <a:r>
              <a:rPr lang="en-US" b="1" dirty="0">
                <a:latin typeface="Georgia" panose="02040502050405020303" pitchFamily="18" charset="0"/>
              </a:rPr>
              <a:t> (67) = -11.168, p &lt;0.001).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C3E18-8BEE-024A-9D70-40426E5B2E8C}"/>
              </a:ext>
            </a:extLst>
          </p:cNvPr>
          <p:cNvSpPr/>
          <p:nvPr/>
        </p:nvSpPr>
        <p:spPr>
          <a:xfrm>
            <a:off x="6400800" y="4648200"/>
            <a:ext cx="1524000" cy="654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F5A72-6922-4C49-850A-56FC127067DB}"/>
              </a:ext>
            </a:extLst>
          </p:cNvPr>
          <p:cNvSpPr txBox="1"/>
          <p:nvPr/>
        </p:nvSpPr>
        <p:spPr>
          <a:xfrm>
            <a:off x="4854592" y="1546393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This small p-value indicates equal variances cannot be assumed!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8DAA87-7251-974D-8D78-39F37CFABC68}"/>
              </a:ext>
            </a:extLst>
          </p:cNvPr>
          <p:cNvCxnSpPr>
            <a:cxnSpLocks/>
          </p:cNvCxnSpPr>
          <p:nvPr/>
        </p:nvCxnSpPr>
        <p:spPr>
          <a:xfrm>
            <a:off x="6683392" y="2192724"/>
            <a:ext cx="174608" cy="2455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F669FF-EEEE-DE4E-88FB-27EE3F9CCB69}"/>
              </a:ext>
            </a:extLst>
          </p:cNvPr>
          <p:cNvSpPr/>
          <p:nvPr/>
        </p:nvSpPr>
        <p:spPr>
          <a:xfrm>
            <a:off x="685800" y="4114800"/>
            <a:ext cx="464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54284-69DC-814B-A2A9-4ECC84DAEABB}"/>
              </a:ext>
            </a:extLst>
          </p:cNvPr>
          <p:cNvSpPr txBox="1"/>
          <p:nvPr/>
        </p:nvSpPr>
        <p:spPr>
          <a:xfrm>
            <a:off x="509452" y="1312644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Must present results from “unequal variance” row.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A3AED-2BB7-8746-8D28-D8B75EB0493D}"/>
              </a:ext>
            </a:extLst>
          </p:cNvPr>
          <p:cNvCxnSpPr>
            <a:cxnSpLocks/>
          </p:cNvCxnSpPr>
          <p:nvPr/>
        </p:nvCxnSpPr>
        <p:spPr>
          <a:xfrm>
            <a:off x="2438400" y="1918686"/>
            <a:ext cx="76200" cy="21961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FA19-BE3B-45A2-B87F-6FA402E5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USING CATEGORICAL DATA IN MEASURE OF DISEASE OCCURENCE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17317-0C84-4A3D-8C6F-9A2B9F7D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54306"/>
            <a:ext cx="7467600" cy="1645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D96AA7-B252-46E4-8578-DC81F292B5E3}"/>
              </a:ext>
            </a:extLst>
          </p:cNvPr>
          <p:cNvSpPr/>
          <p:nvPr/>
        </p:nvSpPr>
        <p:spPr>
          <a:xfrm>
            <a:off x="1019175" y="462079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this sample the </a:t>
            </a:r>
            <a:r>
              <a:rPr lang="en-US" b="1" dirty="0"/>
              <a:t>proportion</a:t>
            </a:r>
            <a:r>
              <a:rPr lang="en-US" dirty="0"/>
              <a:t> of infants with colic is 0.188 and the equivalent percentage is 18.8%</a:t>
            </a:r>
          </a:p>
          <a:p>
            <a:r>
              <a:rPr lang="en-US" b="1" dirty="0"/>
              <a:t>The rate</a:t>
            </a:r>
            <a:r>
              <a:rPr lang="en-US" dirty="0"/>
              <a:t> of colic is 0.188 or 18.8 per 100, or 188 per 1000.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07EDE-9033-46FD-B629-81688966863E}"/>
              </a:ext>
            </a:extLst>
          </p:cNvPr>
          <p:cNvSpPr txBox="1"/>
          <p:nvPr/>
        </p:nvSpPr>
        <p:spPr>
          <a:xfrm>
            <a:off x="990600" y="1676400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b="1" dirty="0"/>
              <a:t>proportions</a:t>
            </a:r>
            <a:r>
              <a:rPr lang="en-US" dirty="0"/>
              <a:t> (or </a:t>
            </a:r>
            <a:r>
              <a:rPr lang="en-US" b="1" dirty="0"/>
              <a:t>percentages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5762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E7C3-00B7-4ACD-A114-BC2136C3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OF Numerical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766B1-6CB9-4934-BE7D-EC5380B2B627}"/>
              </a:ext>
            </a:extLst>
          </p:cNvPr>
          <p:cNvSpPr txBox="1"/>
          <p:nvPr/>
        </p:nvSpPr>
        <p:spPr>
          <a:xfrm>
            <a:off x="6477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Summarizing numeric data  depend on the distribution of the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504EAF-8DD0-455E-BC20-CA1CC6FA6FCC}"/>
              </a:ext>
            </a:extLst>
          </p:cNvPr>
          <p:cNvSpPr/>
          <p:nvPr/>
        </p:nvSpPr>
        <p:spPr>
          <a:xfrm>
            <a:off x="666750" y="2152094"/>
            <a:ext cx="782955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Mean </a:t>
            </a:r>
            <a:r>
              <a:rPr lang="en-US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widely known measure of  average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there are 60 children who were drug withdrawn at birth, to calculate their mean we need to add together the 60 CD4 measurements from these children: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D8475-7C4F-4023-AFDA-B9E2314E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20979"/>
            <a:ext cx="4114800" cy="81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344CFE-29E1-44E2-A916-620C37289802}"/>
              </a:ext>
            </a:extLst>
          </p:cNvPr>
          <p:cNvSpPr/>
          <p:nvPr/>
        </p:nvSpPr>
        <p:spPr>
          <a:xfrm>
            <a:off x="762000" y="4238448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MEDIAN</a:t>
            </a:r>
            <a:r>
              <a:rPr lang="en-US" dirty="0"/>
              <a:t> is the middle value when a data set is ordered from least to greatest.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MODE </a:t>
            </a:r>
            <a:r>
              <a:rPr lang="en-US" dirty="0"/>
              <a:t>is the number that occurs most often in a data set.</a:t>
            </a:r>
          </a:p>
        </p:txBody>
      </p:sp>
    </p:spTree>
    <p:extLst>
      <p:ext uri="{BB962C8B-B14F-4D97-AF65-F5344CB8AC3E}">
        <p14:creationId xmlns:p14="http://schemas.microsoft.com/office/powerpoint/2010/main" val="8569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C980-185F-40DF-A6EA-575CEFD1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disease occurrence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D6FE1BE-EDFF-4BBE-9739-1BAB24056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56742"/>
              </p:ext>
            </p:extLst>
          </p:nvPr>
        </p:nvGraphicFramePr>
        <p:xfrm>
          <a:off x="914400" y="1905000"/>
          <a:ext cx="7315200" cy="368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25807963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4590582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49783296"/>
                    </a:ext>
                  </a:extLst>
                </a:gridCol>
              </a:tblGrid>
              <a:tr h="100986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Ratios</a:t>
                      </a: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Quantifies the magnitude of one occurrence X, in relation to another event Y as X/Y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Ratio of TB cases in community A to B is 1:10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91747"/>
                  </a:ext>
                </a:extLst>
              </a:tr>
              <a:tr h="85450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Proportions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Ratio of TB cases in community A to B is 1:10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proportion of TB cases in community A is 10%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98499"/>
                  </a:ext>
                </a:extLst>
              </a:tr>
              <a:tr h="148843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Rates</a:t>
                      </a:r>
                      <a:r>
                        <a:rPr kumimoji="0" lang="en-US" alt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: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proportion with time element It measure the occurrence of an event overtime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 measles cases in 2000/ # population in 2000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7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72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F2EE04-BCFF-46EF-B81E-F441EF7E09C4}" type="slidenum">
              <a:rPr lang="en-US" altLang="en-US" sz="1050"/>
              <a:pPr eaLnBrk="1" hangingPunct="1"/>
              <a:t>7</a:t>
            </a:fld>
            <a:endParaRPr lang="en-US" altLang="en-US" sz="105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6525"/>
            <a:ext cx="7543800" cy="54927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</a:rPr>
              <a:t>TYPES OF RATES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315200" cy="36068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b="1" i="1" dirty="0">
                <a:solidFill>
                  <a:schemeClr val="accent2"/>
                </a:solidFill>
              </a:rPr>
              <a:t>Crude rates</a:t>
            </a:r>
            <a:r>
              <a:rPr lang="en-US" altLang="en-US" dirty="0"/>
              <a:t>: Apply to the total population in a given area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 i="1" dirty="0">
                <a:solidFill>
                  <a:schemeClr val="accent2"/>
                </a:solidFill>
              </a:rPr>
              <a:t>Specific rates</a:t>
            </a:r>
            <a:r>
              <a:rPr lang="en-US" altLang="en-US" dirty="0"/>
              <a:t>: Apply to specific subgroups in the population (age, sex </a:t>
            </a:r>
            <a:r>
              <a:rPr lang="en-US" altLang="en-US" dirty="0" err="1"/>
              <a:t>etc</a:t>
            </a:r>
            <a:r>
              <a:rPr lang="en-US" altLang="en-US" dirty="0"/>
              <a:t>) or specific diseases</a:t>
            </a:r>
          </a:p>
          <a:p>
            <a:pPr marL="457200" indent="-457200">
              <a:buNone/>
            </a:pPr>
            <a:r>
              <a:rPr lang="en-US" altLang="en-US" b="1" i="1" dirty="0">
                <a:solidFill>
                  <a:schemeClr val="accent2"/>
                </a:solidFill>
              </a:rPr>
              <a:t>3</a:t>
            </a:r>
            <a:r>
              <a:rPr lang="en-US" altLang="en-US" dirty="0"/>
              <a:t>. </a:t>
            </a:r>
            <a:r>
              <a:rPr lang="en-US" altLang="en-US" b="1" i="1" dirty="0">
                <a:solidFill>
                  <a:schemeClr val="accent2"/>
                </a:solidFill>
              </a:rPr>
              <a:t>Standardized rates</a:t>
            </a:r>
            <a:r>
              <a:rPr lang="en-US" altLang="en-US" dirty="0"/>
              <a:t>: used to permit comparisons of rates in population which differ in structure (</a:t>
            </a:r>
            <a:r>
              <a:rPr lang="en-US" altLang="en-US" dirty="0" err="1"/>
              <a:t>e.g</a:t>
            </a:r>
            <a:r>
              <a:rPr lang="en-US" altLang="en-US" dirty="0"/>
              <a:t> age structure)</a:t>
            </a:r>
          </a:p>
        </p:txBody>
      </p:sp>
    </p:spTree>
    <p:extLst>
      <p:ext uri="{BB962C8B-B14F-4D97-AF65-F5344CB8AC3E}">
        <p14:creationId xmlns:p14="http://schemas.microsoft.com/office/powerpoint/2010/main" val="48408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73B9-4CE9-49FA-8663-7E0CF3C8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FED89-0F1D-4B67-80D0-FCF9148BF31F}"/>
              </a:ext>
            </a:extLst>
          </p:cNvPr>
          <p:cNvSpPr/>
          <p:nvPr/>
        </p:nvSpPr>
        <p:spPr>
          <a:xfrm>
            <a:off x="838200" y="16764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MORBIDITY RATES: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Incidence rates(Cumulative incidence, incidence density)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Prevalence (Period prevalence, point prevalence)</a:t>
            </a: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MORTALITY RATES: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Crude death rate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Age-specific mortality rate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Sex-specific mortality rate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Cause-specific mortality rate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Proportionate mortality ratio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Case fatality rate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Fetal death rate</a:t>
            </a:r>
          </a:p>
        </p:txBody>
      </p:sp>
    </p:spTree>
    <p:extLst>
      <p:ext uri="{BB962C8B-B14F-4D97-AF65-F5344CB8AC3E}">
        <p14:creationId xmlns:p14="http://schemas.microsoft.com/office/powerpoint/2010/main" val="49727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82F7-D240-449A-BBDB-A5FFAAA2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association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2EBB6-B319-4990-AE3D-E83579A7309D}"/>
              </a:ext>
            </a:extLst>
          </p:cNvPr>
          <p:cNvSpPr/>
          <p:nvPr/>
        </p:nvSpPr>
        <p:spPr>
          <a:xfrm>
            <a:off x="1447800" y="1752600"/>
            <a:ext cx="4213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Chi-square statistics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OR – ODDS Ratio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RR – Relative Ratio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895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2353</Words>
  <Application>Microsoft Office PowerPoint</Application>
  <PresentationFormat>On-screen Show (4:3)</PresentationFormat>
  <Paragraphs>376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 Math</vt:lpstr>
      <vt:lpstr>Candara</vt:lpstr>
      <vt:lpstr>Georgia</vt:lpstr>
      <vt:lpstr>Helvetica</vt:lpstr>
      <vt:lpstr>Times New Roman</vt:lpstr>
      <vt:lpstr>Wingdings</vt:lpstr>
      <vt:lpstr>Office Theme</vt:lpstr>
      <vt:lpstr>Document</vt:lpstr>
      <vt:lpstr>Statistical methods in epidemiology. Meta-Analysis</vt:lpstr>
      <vt:lpstr>Objectives:</vt:lpstr>
      <vt:lpstr>PowerPoint Presentation</vt:lpstr>
      <vt:lpstr>USING CATEGORICAL DATA IN MEASURE OF DISEASE OCCURENCE</vt:lpstr>
      <vt:lpstr>USING OF Numerical Data</vt:lpstr>
      <vt:lpstr>Measure of disease occurrence </vt:lpstr>
      <vt:lpstr>TYPES OF RATES</vt:lpstr>
      <vt:lpstr>TYPES OF RATES</vt:lpstr>
      <vt:lpstr>Measures of association</vt:lpstr>
      <vt:lpstr>Chi-square statistics</vt:lpstr>
      <vt:lpstr>Odds ratio (OR)</vt:lpstr>
      <vt:lpstr>Relative risk (RR)</vt:lpstr>
      <vt:lpstr>Attributable Risk (AR)</vt:lpstr>
      <vt:lpstr>Attributable risk percent (AR%)</vt:lpstr>
      <vt:lpstr>Population Attributable Risk (PAR)</vt:lpstr>
      <vt:lpstr>Common statistical tests</vt:lpstr>
      <vt:lpstr>Common statistical tests</vt:lpstr>
      <vt:lpstr>Common statistical tests</vt:lpstr>
      <vt:lpstr>Common statistical tests</vt:lpstr>
      <vt:lpstr>Common statistical tests</vt:lpstr>
      <vt:lpstr>Exercise #1: Relationship between gender &amp; prevalent hypertension </vt:lpstr>
      <vt:lpstr>Exercise #1: Results </vt:lpstr>
      <vt:lpstr>Exercise #2: Blood pressure taken on bare arm versus over clothing  </vt:lpstr>
      <vt:lpstr>Exercise #2: Results </vt:lpstr>
      <vt:lpstr>Exercise #3:Total weight loss  </vt:lpstr>
      <vt:lpstr>Exercise #3: Results </vt:lpstr>
      <vt:lpstr>Exercise #3: Results </vt:lpstr>
      <vt:lpstr>Exercise #4: Average steps per day  </vt:lpstr>
      <vt:lpstr>Exercise #4: Results </vt:lpstr>
      <vt:lpstr>Exercise #5: Patients with  hypertriglyceridemia  </vt:lpstr>
      <vt:lpstr>Exercise #5: Results </vt:lpstr>
      <vt:lpstr>Review Problem #1: Glucose concentration in the eyes of dogs  </vt:lpstr>
      <vt:lpstr>Review Problem #2:  Tamoxifen and cancer  </vt:lpstr>
      <vt:lpstr>Review Problem #2:  Tamoxifen and cancer  </vt:lpstr>
      <vt:lpstr>Review Problem #2:  Tamoxifen and cancer  </vt:lpstr>
      <vt:lpstr>Review Problem #3:  Sample computer output  </vt:lpstr>
      <vt:lpstr>Review Problem #4:  Intracellular calcium &amp; blood pressure  </vt:lpstr>
      <vt:lpstr>Review Problem #4: Results from OpenEpi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A. Joseph</dc:creator>
  <cp:lastModifiedBy>Farida</cp:lastModifiedBy>
  <cp:revision>126</cp:revision>
  <dcterms:created xsi:type="dcterms:W3CDTF">2009-03-30T20:34:34Z</dcterms:created>
  <dcterms:modified xsi:type="dcterms:W3CDTF">2020-03-31T05:15:34Z</dcterms:modified>
</cp:coreProperties>
</file>